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2" r:id="rId2"/>
    <p:sldId id="337" r:id="rId3"/>
    <p:sldId id="338" r:id="rId4"/>
    <p:sldId id="378" r:id="rId5"/>
    <p:sldId id="379" r:id="rId6"/>
    <p:sldId id="370" r:id="rId7"/>
    <p:sldId id="380" r:id="rId8"/>
    <p:sldId id="373" r:id="rId9"/>
    <p:sldId id="381" r:id="rId10"/>
    <p:sldId id="382" r:id="rId11"/>
    <p:sldId id="375" r:id="rId12"/>
    <p:sldId id="362" r:id="rId13"/>
    <p:sldId id="383" r:id="rId14"/>
    <p:sldId id="356" r:id="rId15"/>
    <p:sldId id="349" r:id="rId16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5" autoAdjust="0"/>
    <p:restoredTop sz="90268" autoAdjust="0"/>
  </p:normalViewPr>
  <p:slideViewPr>
    <p:cSldViewPr>
      <p:cViewPr varScale="1">
        <p:scale>
          <a:sx n="72" d="100"/>
          <a:sy n="72" d="100"/>
        </p:scale>
        <p:origin x="924" y="66"/>
      </p:cViewPr>
      <p:guideLst>
        <p:guide orient="horz" pos="66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1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C825A8D-9BA4-4DE9-BE6E-DC88A723A716}" type="datetimeFigureOut">
              <a:rPr lang="pt-BR" smtClean="0"/>
              <a:pPr/>
              <a:t>21/02/2017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EE4ABEC-9391-4F20-81FC-211CB8DF90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95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5705051-4A22-42F2-A384-BD4DD35F22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872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7FFFF731-E9EB-4A0F-83B8-E1E55A18136D}" type="slidenum">
              <a:rPr lang="pt-BR" sz="1300"/>
              <a:pPr algn="r"/>
              <a:t>1</a:t>
            </a:fld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915176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804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202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540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376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540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7FFFF731-E9EB-4A0F-83B8-E1E55A18136D}" type="slidenum">
              <a:rPr lang="pt-BR" sz="1300"/>
              <a:pPr algn="r"/>
              <a:t>15</a:t>
            </a:fld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91517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54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54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1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65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70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388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510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Quando não for autorizado o acesso </a:t>
            </a:r>
            <a:r>
              <a:rPr lang="pt-BR" b="1" dirty="0" smtClean="0"/>
              <a:t>por se tratar de informação total ou parcialmente sigilosa</a:t>
            </a:r>
            <a:r>
              <a:rPr lang="pt-BR" dirty="0" smtClean="0"/>
              <a:t>, o </a:t>
            </a:r>
            <a:r>
              <a:rPr lang="pt-BR" b="1" dirty="0" smtClean="0"/>
              <a:t>requerente deverá ser informado </a:t>
            </a:r>
            <a:r>
              <a:rPr lang="pt-BR" dirty="0" smtClean="0"/>
              <a:t>sobre a </a:t>
            </a:r>
            <a:r>
              <a:rPr lang="pt-BR" b="1" dirty="0" smtClean="0"/>
              <a:t>possibilidade de recurso, prazos e condições </a:t>
            </a:r>
            <a:r>
              <a:rPr lang="pt-BR" dirty="0" smtClean="0"/>
              <a:t>para sua interposição, devendo, ainda, ser-lhe indicada </a:t>
            </a:r>
            <a:r>
              <a:rPr lang="pt-BR" b="1" dirty="0" smtClean="0"/>
              <a:t>a autoridade competente para sua apreciação</a:t>
            </a:r>
            <a:r>
              <a:rPr lang="pt-BR" dirty="0" smtClean="0"/>
              <a:t>. </a:t>
            </a:r>
          </a:p>
          <a:p>
            <a:endParaRPr lang="en-US" dirty="0" smtClean="0"/>
          </a:p>
          <a:p>
            <a:r>
              <a:rPr lang="pt-BR" dirty="0" smtClean="0"/>
              <a:t> É direito do requerente obter o inteiro </a:t>
            </a:r>
            <a:r>
              <a:rPr lang="pt-BR" b="1" dirty="0" smtClean="0"/>
              <a:t>teor de decisão de negativa de acesso</a:t>
            </a:r>
            <a:r>
              <a:rPr lang="pt-BR" dirty="0" smtClean="0"/>
              <a:t>, por certidão ou cópia.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28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94527-5122-48C6-B10F-02C32B832F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962D-424A-44A9-9824-5F44CA2888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8483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8483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A17F-85E0-4F95-AEF0-08156F8B72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D6CBE-F5DA-40C2-BCF4-71091EDD1F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>
          <a:xfrm>
            <a:off x="467544" y="6387172"/>
            <a:ext cx="3352800" cy="365125"/>
          </a:xfrm>
        </p:spPr>
        <p:txBody>
          <a:bodyPr/>
          <a:lstStyle>
            <a:lvl1pPr algn="l">
              <a:defRPr b="0" i="1"/>
            </a:lvl1pPr>
          </a:lstStyle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>
          <a:xfrm>
            <a:off x="7913688" y="6376243"/>
            <a:ext cx="762000" cy="365125"/>
          </a:xfrm>
        </p:spPr>
        <p:txBody>
          <a:bodyPr/>
          <a:lstStyle>
            <a:lvl1pPr>
              <a:defRPr i="1"/>
            </a:lvl1pPr>
          </a:lstStyle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7" name="Picture 2" descr="http://tvufg.org.br/conexoes/wp-content/uploads/2012/06/Lei-de-Acesso-a-Informa%C3%A7%C3%A3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1"/>
            <a:ext cx="1475656" cy="1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7723-F4EF-4C79-9DB1-34A82672A7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C144-AED3-4FFD-B706-BAB6AAE98D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CC80-6525-4A7B-A0C5-6E7DA9DED3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CC741-F4D8-4AFD-A601-A72D9C8981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8C0B-71F6-433F-AABE-117ABD333C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7513-16F5-463A-A9A5-0F8BAB4F4B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863E-CFA9-447B-B032-A4E92A1133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52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  <a:endParaRPr lang="en-US" dirty="0" smtClean="0"/>
          </a:p>
        </p:txBody>
      </p:sp>
      <p:sp>
        <p:nvSpPr>
          <p:cNvPr id="205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 b="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13688" y="6368885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4EA25D-7BB0-46C9-9F8A-19EB8165A6D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grpSp>
        <p:nvGrpSpPr>
          <p:cNvPr id="2057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 2" pitchFamily="18" charset="2"/>
        <a:buChar char=""/>
        <a:defRPr sz="26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"/>
        <a:defRPr sz="2400">
          <a:solidFill>
            <a:schemeClr val="tx2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2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BE6B6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5pPr>
      <a:lvl6pPr marL="19192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6pPr>
      <a:lvl7pPr marL="23764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7pPr>
      <a:lvl8pPr marL="28336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8pPr>
      <a:lvl9pPr marL="32908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Plano de Fundo - TCE-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15356" y="2564905"/>
            <a:ext cx="7669212" cy="2232248"/>
          </a:xfrm>
        </p:spPr>
        <p:txBody>
          <a:bodyPr/>
          <a:lstStyle/>
          <a:p>
            <a:pPr algn="ctr" eaLnBrk="1" hangingPunct="1"/>
            <a:r>
              <a:rPr lang="pt-BR" dirty="0" smtClean="0">
                <a:solidFill>
                  <a:srgbClr val="1F3F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de Acesso a Informação</a:t>
            </a:r>
            <a:br>
              <a:rPr lang="pt-BR" dirty="0" smtClean="0">
                <a:solidFill>
                  <a:srgbClr val="1F3F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500" dirty="0" smtClean="0">
              <a:solidFill>
                <a:srgbClr val="1F3F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43808" y="6308725"/>
            <a:ext cx="6300192" cy="32861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Fevereiro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/2017</a:t>
            </a:r>
            <a:endParaRPr lang="pt-BR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83768" y="4509120"/>
            <a:ext cx="69127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i="1" kern="0" dirty="0" smtClean="0">
                <a:solidFill>
                  <a:srgbClr val="1F3F16"/>
                </a:solidFill>
                <a:latin typeface="+mj-lt"/>
                <a:ea typeface="+mj-ea"/>
                <a:cs typeface="+mj-cs"/>
              </a:rPr>
              <a:t>André Gustavo Almeida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Assessor de Informática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 de Informação ao Cidadão </a:t>
            </a:r>
            <a:r>
              <a:rPr lang="pt-BR" dirty="0" smtClean="0"/>
              <a:t>– SIC (</a:t>
            </a:r>
            <a:r>
              <a:rPr lang="pt-BR" i="1" dirty="0" smtClean="0"/>
              <a:t>art. 9</a:t>
            </a:r>
            <a:r>
              <a:rPr lang="pt-BR" i="1" baseline="30000" dirty="0" smtClean="0"/>
              <a:t>o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9883"/>
            <a:ext cx="8229600" cy="4389437"/>
          </a:xfrm>
        </p:spPr>
        <p:txBody>
          <a:bodyPr/>
          <a:lstStyle/>
          <a:p>
            <a:r>
              <a:rPr lang="pt-BR" dirty="0"/>
              <a:t>A LAI determinou que todos os órgãos e entidades públicas devem oferecer o serviço de acesso à informação, através do </a:t>
            </a:r>
            <a:r>
              <a:rPr lang="pt-BR" b="1" dirty="0"/>
              <a:t>SIC</a:t>
            </a:r>
            <a:r>
              <a:rPr lang="pt-BR" dirty="0"/>
              <a:t> (Serviço de Informações ao Cidadão) para:</a:t>
            </a:r>
          </a:p>
          <a:p>
            <a:pPr lvl="1"/>
            <a:r>
              <a:rPr lang="pt-BR" b="1" dirty="0"/>
              <a:t>atender e orientar o público</a:t>
            </a:r>
            <a:r>
              <a:rPr lang="pt-BR" dirty="0"/>
              <a:t> quanto ao acesso a informações;</a:t>
            </a:r>
          </a:p>
          <a:p>
            <a:pPr lvl="1"/>
            <a:r>
              <a:rPr lang="pt-BR" b="1" dirty="0"/>
              <a:t>informar sobre a tramitação de documentos</a:t>
            </a:r>
            <a:r>
              <a:rPr lang="pt-BR" dirty="0"/>
              <a:t> nas suas respectivas unidades; e </a:t>
            </a:r>
          </a:p>
          <a:p>
            <a:pPr lvl="1"/>
            <a:r>
              <a:rPr lang="pt-BR" b="1" dirty="0"/>
              <a:t>protocolizar</a:t>
            </a:r>
            <a:r>
              <a:rPr lang="pt-BR" dirty="0"/>
              <a:t> documentos e </a:t>
            </a:r>
            <a:r>
              <a:rPr lang="pt-BR" b="1" dirty="0"/>
              <a:t>requerimentos</a:t>
            </a:r>
            <a:r>
              <a:rPr lang="pt-BR" dirty="0"/>
              <a:t> de acesso a </a:t>
            </a:r>
            <a:r>
              <a:rPr lang="pt-BR" dirty="0" smtClean="0"/>
              <a:t>informações (</a:t>
            </a:r>
            <a:r>
              <a:rPr lang="pt-BR" b="1" dirty="0" err="1" smtClean="0">
                <a:solidFill>
                  <a:srgbClr val="FF0000"/>
                </a:solidFill>
              </a:rPr>
              <a:t>e-sic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3811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Recomendação para regulamentação da LAI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366" y="1844824"/>
            <a:ext cx="8327268" cy="3460767"/>
          </a:xfrm>
        </p:spPr>
        <p:txBody>
          <a:bodyPr/>
          <a:lstStyle/>
          <a:p>
            <a:r>
              <a:rPr lang="pt-BR" dirty="0" smtClean="0"/>
              <a:t>Utilizar o </a:t>
            </a:r>
            <a:r>
              <a:rPr lang="pt-BR" b="1" dirty="0" smtClean="0"/>
              <a:t>Programa </a:t>
            </a:r>
            <a:r>
              <a:rPr lang="pt-BR" b="1" dirty="0"/>
              <a:t>Brasil Transparente </a:t>
            </a:r>
            <a:r>
              <a:rPr lang="pt-BR" dirty="0"/>
              <a:t>que auxilia os estados e munícipios a implementarem a LAI. Mais informações em </a:t>
            </a:r>
            <a:r>
              <a:rPr lang="pt-BR" i="1" u="sng" dirty="0"/>
              <a:t>http://www.cgu.gov.br/assuntos/transparencia-publica/brasil-transparente </a:t>
            </a:r>
          </a:p>
          <a:p>
            <a:endParaRPr lang="en-US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2774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Aplicação da LAI no RN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163"/>
            <a:ext cx="8219256" cy="4389437"/>
          </a:xfrm>
        </p:spPr>
        <p:txBody>
          <a:bodyPr/>
          <a:lstStyle/>
          <a:p>
            <a:r>
              <a:rPr lang="pt-BR" dirty="0"/>
              <a:t>Resultados obtidos na </a:t>
            </a:r>
            <a:r>
              <a:rPr lang="pt-BR" b="1" dirty="0" smtClean="0">
                <a:solidFill>
                  <a:srgbClr val="FF0000"/>
                </a:solidFill>
              </a:rPr>
              <a:t>1ª </a:t>
            </a:r>
            <a:r>
              <a:rPr lang="pt-BR" b="1" dirty="0">
                <a:solidFill>
                  <a:srgbClr val="FF0000"/>
                </a:solidFill>
              </a:rPr>
              <a:t>edição do </a:t>
            </a:r>
            <a:r>
              <a:rPr lang="pt-BR" b="1" dirty="0" smtClean="0">
                <a:solidFill>
                  <a:srgbClr val="FF0000"/>
                </a:solidFill>
              </a:rPr>
              <a:t>EBT </a:t>
            </a:r>
            <a:r>
              <a:rPr lang="pt-BR" dirty="0"/>
              <a:t>(primeiro semestre de 2015) </a:t>
            </a:r>
            <a:r>
              <a:rPr lang="pt-BR" dirty="0"/>
              <a:t>realizada pela </a:t>
            </a:r>
            <a:r>
              <a:rPr lang="pt-BR" dirty="0" smtClean="0"/>
              <a:t>CGU</a:t>
            </a:r>
            <a:endParaRPr lang="pt-BR" dirty="0"/>
          </a:p>
          <a:p>
            <a:pPr lvl="1"/>
            <a:r>
              <a:rPr lang="en-US" b="1" dirty="0" smtClean="0"/>
              <a:t>13</a:t>
            </a:r>
            <a:r>
              <a:rPr lang="en-US" dirty="0" smtClean="0"/>
              <a:t> </a:t>
            </a:r>
            <a:r>
              <a:rPr lang="en-US" dirty="0" smtClean="0"/>
              <a:t>dos 15 </a:t>
            </a:r>
            <a:r>
              <a:rPr lang="en-US" b="1" dirty="0" err="1" smtClean="0"/>
              <a:t>municípios</a:t>
            </a:r>
            <a:r>
              <a:rPr lang="en-US" dirty="0" smtClean="0"/>
              <a:t> </a:t>
            </a:r>
            <a:r>
              <a:rPr lang="en-US" dirty="0" err="1" smtClean="0"/>
              <a:t>pesquisados</a:t>
            </a:r>
            <a:r>
              <a:rPr lang="en-US" dirty="0" smtClean="0"/>
              <a:t> no RN </a:t>
            </a:r>
            <a:r>
              <a:rPr lang="en-US" dirty="0" err="1" smtClean="0"/>
              <a:t>tiraram</a:t>
            </a:r>
            <a:r>
              <a:rPr lang="en-US" dirty="0" smtClean="0"/>
              <a:t> nota </a:t>
            </a:r>
            <a:r>
              <a:rPr lang="en-US" b="1" dirty="0" smtClean="0"/>
              <a:t>zero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 </a:t>
            </a:r>
            <a:r>
              <a:rPr lang="en-US" b="1" dirty="0" smtClean="0"/>
              <a:t>RN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tirou</a:t>
            </a:r>
            <a:r>
              <a:rPr lang="en-US" dirty="0" smtClean="0"/>
              <a:t> nota </a:t>
            </a:r>
            <a:r>
              <a:rPr lang="en-US" b="1" dirty="0" smtClean="0"/>
              <a:t>zero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município</a:t>
            </a:r>
            <a:r>
              <a:rPr lang="en-US" dirty="0" smtClean="0"/>
              <a:t> de </a:t>
            </a:r>
            <a:r>
              <a:rPr lang="en-US" b="1" dirty="0" smtClean="0"/>
              <a:t>Natal </a:t>
            </a:r>
            <a:r>
              <a:rPr lang="en-US" dirty="0" err="1" smtClean="0"/>
              <a:t>tirou</a:t>
            </a:r>
            <a:r>
              <a:rPr lang="en-US" dirty="0" smtClean="0"/>
              <a:t> nota </a:t>
            </a:r>
            <a:r>
              <a:rPr lang="en-US" b="1" dirty="0" smtClean="0"/>
              <a:t>7,64 </a:t>
            </a:r>
            <a:r>
              <a:rPr lang="en-US" dirty="0" smtClean="0"/>
              <a:t>e </a:t>
            </a:r>
            <a:r>
              <a:rPr lang="en-US" dirty="0" err="1" smtClean="0"/>
              <a:t>ficou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12</a:t>
            </a:r>
            <a:r>
              <a:rPr lang="en-US" baseline="30000" dirty="0" smtClean="0"/>
              <a:t>o</a:t>
            </a:r>
            <a:r>
              <a:rPr lang="en-US" dirty="0" smtClean="0"/>
              <a:t> entre as </a:t>
            </a:r>
            <a:r>
              <a:rPr lang="en-US" dirty="0" err="1" smtClean="0"/>
              <a:t>capitais</a:t>
            </a:r>
            <a:r>
              <a:rPr lang="en-US" dirty="0" smtClean="0"/>
              <a:t> </a:t>
            </a:r>
            <a:r>
              <a:rPr lang="en-US" dirty="0" err="1" smtClean="0"/>
              <a:t>brasileiras</a:t>
            </a:r>
            <a:r>
              <a:rPr lang="en-US" dirty="0" smtClean="0"/>
              <a:t>.</a:t>
            </a:r>
          </a:p>
          <a:p>
            <a:endParaRPr lang="pt-BR" sz="2500" b="1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136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Aplicação da </a:t>
            </a:r>
            <a:r>
              <a:rPr lang="pt-BR" dirty="0" smtClean="0"/>
              <a:t>LAI no RN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043" y="1844824"/>
            <a:ext cx="8218488" cy="3292078"/>
          </a:xfrm>
        </p:spPr>
        <p:txBody>
          <a:bodyPr/>
          <a:lstStyle/>
          <a:p>
            <a:r>
              <a:rPr lang="pt-BR" dirty="0" smtClean="0"/>
              <a:t>Resultados </a:t>
            </a:r>
            <a:r>
              <a:rPr lang="pt-BR" dirty="0"/>
              <a:t>obtidos na </a:t>
            </a:r>
            <a:r>
              <a:rPr lang="pt-BR" b="1" dirty="0">
                <a:solidFill>
                  <a:srgbClr val="FF0000"/>
                </a:solidFill>
              </a:rPr>
              <a:t>2ª edição do </a:t>
            </a:r>
            <a:r>
              <a:rPr lang="pt-BR" b="1" dirty="0" smtClean="0">
                <a:solidFill>
                  <a:srgbClr val="FF0000"/>
                </a:solidFill>
              </a:rPr>
              <a:t>EBT </a:t>
            </a:r>
            <a:r>
              <a:rPr lang="pt-BR" dirty="0"/>
              <a:t>(segundo semestre de 2105) </a:t>
            </a:r>
            <a:r>
              <a:rPr lang="pt-BR" dirty="0"/>
              <a:t>realizada pela CGU</a:t>
            </a:r>
          </a:p>
          <a:p>
            <a:pPr lvl="1"/>
            <a:r>
              <a:rPr lang="en-US" b="1" dirty="0" smtClean="0"/>
              <a:t>46</a:t>
            </a:r>
            <a:r>
              <a:rPr lang="en-US" dirty="0" smtClean="0"/>
              <a:t> </a:t>
            </a:r>
            <a:r>
              <a:rPr lang="en-US" dirty="0"/>
              <a:t>dos </a:t>
            </a:r>
            <a:r>
              <a:rPr lang="en-US" dirty="0"/>
              <a:t>61 </a:t>
            </a:r>
            <a:r>
              <a:rPr lang="en-US" b="1" dirty="0" err="1"/>
              <a:t>municípios</a:t>
            </a:r>
            <a:r>
              <a:rPr lang="en-US" dirty="0"/>
              <a:t> </a:t>
            </a:r>
            <a:r>
              <a:rPr lang="en-US" dirty="0" err="1"/>
              <a:t>pesquisados</a:t>
            </a:r>
            <a:r>
              <a:rPr lang="en-US" dirty="0"/>
              <a:t> no RN </a:t>
            </a:r>
            <a:r>
              <a:rPr lang="en-US" dirty="0" err="1"/>
              <a:t>tiraram</a:t>
            </a:r>
            <a:r>
              <a:rPr lang="en-US" dirty="0"/>
              <a:t> nota </a:t>
            </a:r>
            <a:r>
              <a:rPr lang="en-US" b="1" dirty="0"/>
              <a:t>zero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 </a:t>
            </a:r>
            <a:r>
              <a:rPr lang="en-US" dirty="0" err="1"/>
              <a:t>município</a:t>
            </a:r>
            <a:r>
              <a:rPr lang="en-US" dirty="0"/>
              <a:t> de </a:t>
            </a:r>
            <a:r>
              <a:rPr lang="en-US" b="1" dirty="0"/>
              <a:t>Natal </a:t>
            </a:r>
            <a:r>
              <a:rPr lang="en-US" dirty="0"/>
              <a:t>que </a:t>
            </a:r>
            <a:r>
              <a:rPr lang="en-US" dirty="0" err="1"/>
              <a:t>tirou</a:t>
            </a:r>
            <a:r>
              <a:rPr lang="en-US" dirty="0"/>
              <a:t> nota </a:t>
            </a:r>
            <a:r>
              <a:rPr lang="en-US" b="1" dirty="0"/>
              <a:t>7,36 </a:t>
            </a:r>
            <a:r>
              <a:rPr lang="en-US" dirty="0" err="1"/>
              <a:t>foi</a:t>
            </a:r>
            <a:r>
              <a:rPr lang="en-US" dirty="0"/>
              <a:t> o </a:t>
            </a:r>
            <a:r>
              <a:rPr lang="en-US" dirty="0" err="1"/>
              <a:t>único</a:t>
            </a:r>
            <a:r>
              <a:rPr lang="en-US" dirty="0"/>
              <a:t> </a:t>
            </a:r>
            <a:r>
              <a:rPr lang="en-US" dirty="0" err="1"/>
              <a:t>município</a:t>
            </a:r>
            <a:r>
              <a:rPr lang="en-US" dirty="0"/>
              <a:t> do RN com nota </a:t>
            </a:r>
            <a:r>
              <a:rPr lang="en-US" dirty="0" err="1"/>
              <a:t>acima</a:t>
            </a:r>
            <a:r>
              <a:rPr lang="en-US" dirty="0"/>
              <a:t> de 7,0.</a:t>
            </a:r>
          </a:p>
          <a:p>
            <a:pPr lvl="1"/>
            <a:r>
              <a:rPr lang="en-US" dirty="0"/>
              <a:t>O </a:t>
            </a:r>
            <a:r>
              <a:rPr lang="en-US" b="1" dirty="0" smtClean="0"/>
              <a:t>RN</a:t>
            </a:r>
            <a:r>
              <a:rPr lang="en-US" dirty="0" smtClean="0"/>
              <a:t> </a:t>
            </a:r>
            <a:r>
              <a:rPr lang="en-US" dirty="0" err="1" smtClean="0"/>
              <a:t>subiu</a:t>
            </a:r>
            <a:r>
              <a:rPr lang="en-US" dirty="0" smtClean="0"/>
              <a:t> </a:t>
            </a:r>
            <a:r>
              <a:rPr lang="en-US" dirty="0"/>
              <a:t>de zero (1</a:t>
            </a:r>
            <a:r>
              <a:rPr lang="en-US" baseline="30000" dirty="0"/>
              <a:t>a</a:t>
            </a:r>
            <a:r>
              <a:rPr lang="en-US" dirty="0"/>
              <a:t> </a:t>
            </a:r>
            <a:r>
              <a:rPr lang="en-US" dirty="0" err="1"/>
              <a:t>edição</a:t>
            </a:r>
            <a:r>
              <a:rPr lang="en-US" dirty="0" smtClean="0"/>
              <a:t>) para </a:t>
            </a:r>
            <a:r>
              <a:rPr lang="en-US" b="1" dirty="0"/>
              <a:t>8,19</a:t>
            </a:r>
            <a:r>
              <a:rPr lang="en-US" dirty="0"/>
              <a:t>.</a:t>
            </a:r>
            <a:endParaRPr lang="en-US" dirty="0"/>
          </a:p>
          <a:p>
            <a:endParaRPr lang="pt-BR" sz="1875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865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163"/>
            <a:ext cx="8218488" cy="438943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O </a:t>
            </a:r>
            <a:r>
              <a:rPr lang="en-US" sz="3200" dirty="0" err="1" smtClean="0"/>
              <a:t>acesso</a:t>
            </a:r>
            <a:r>
              <a:rPr lang="en-US" sz="3200" dirty="0" smtClean="0"/>
              <a:t> à </a:t>
            </a:r>
            <a:r>
              <a:rPr lang="en-US" sz="3200" dirty="0" err="1" smtClean="0"/>
              <a:t>informação</a:t>
            </a:r>
            <a:r>
              <a:rPr lang="en-US" sz="3200" dirty="0"/>
              <a:t> </a:t>
            </a:r>
            <a:r>
              <a:rPr lang="en-US" sz="3200" dirty="0" smtClean="0"/>
              <a:t>é um </a:t>
            </a:r>
            <a:br>
              <a:rPr lang="en-US" sz="3200" dirty="0" smtClean="0"/>
            </a:br>
            <a:r>
              <a:rPr lang="en-US" sz="3200" b="1" dirty="0" err="1" smtClean="0"/>
              <a:t>dever</a:t>
            </a:r>
            <a:r>
              <a:rPr lang="en-US" sz="3200" b="1" dirty="0" smtClean="0"/>
              <a:t> do Estado </a:t>
            </a:r>
            <a:r>
              <a:rPr lang="en-US" sz="3200" dirty="0" smtClean="0"/>
              <a:t>e um </a:t>
            </a:r>
            <a:r>
              <a:rPr lang="en-US" sz="3200" b="1" dirty="0" err="1" smtClean="0"/>
              <a:t>direito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qualquer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Cidadão</a:t>
            </a:r>
            <a:r>
              <a:rPr lang="en-US" sz="3200" b="1" dirty="0" smtClean="0"/>
              <a:t>.</a:t>
            </a:r>
          </a:p>
          <a:p>
            <a:endParaRPr lang="en-US" sz="3200" b="1" dirty="0" smtClean="0"/>
          </a:p>
          <a:p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	</a:t>
            </a:r>
            <a:r>
              <a:rPr lang="en-US" sz="3200" b="1" dirty="0" err="1" smtClean="0">
                <a:solidFill>
                  <a:srgbClr val="FF0000"/>
                </a:solidFill>
              </a:rPr>
              <a:t>Pense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nisso</a:t>
            </a:r>
            <a:r>
              <a:rPr lang="en-US" sz="3200" b="1" dirty="0" smtClean="0">
                <a:solidFill>
                  <a:srgbClr val="FF0000"/>
                </a:solidFill>
              </a:rPr>
              <a:t>!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46658"/>
            <a:ext cx="3211264" cy="364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537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Plano de Fundo - TCE-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80408" y="2895079"/>
            <a:ext cx="7669212" cy="110998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1F3F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sz="2500" dirty="0" smtClean="0">
              <a:solidFill>
                <a:srgbClr val="1F3F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63713" y="6308725"/>
            <a:ext cx="7380287" cy="32861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Fevereiro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/2017</a:t>
            </a:r>
            <a:endParaRPr lang="pt-BR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59353" y="4221088"/>
            <a:ext cx="69127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i="1" kern="0" dirty="0" smtClean="0">
                <a:solidFill>
                  <a:srgbClr val="1F3F16"/>
                </a:solidFill>
                <a:latin typeface="+mj-lt"/>
                <a:ea typeface="+mj-ea"/>
                <a:cs typeface="+mj-cs"/>
              </a:rPr>
              <a:t>André Gustavo Almeida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Andregustavo.rn@gmail.com</a:t>
            </a:r>
          </a:p>
        </p:txBody>
      </p:sp>
    </p:spTree>
    <p:extLst>
      <p:ext uri="{BB962C8B-B14F-4D97-AF65-F5344CB8AC3E}">
        <p14:creationId xmlns:p14="http://schemas.microsoft.com/office/powerpoint/2010/main" val="372369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200" dirty="0" smtClean="0"/>
              <a:t>Contexto Atual</a:t>
            </a:r>
          </a:p>
          <a:p>
            <a:r>
              <a:rPr lang="en-US" sz="2200" dirty="0" err="1" smtClean="0"/>
              <a:t>Previ</a:t>
            </a:r>
            <a:r>
              <a:rPr lang="en-US" sz="2200" dirty="0" err="1" smtClean="0"/>
              <a:t>são</a:t>
            </a:r>
            <a:r>
              <a:rPr lang="en-US" sz="2200" dirty="0" smtClean="0"/>
              <a:t> Legal do </a:t>
            </a:r>
            <a:r>
              <a:rPr lang="en-US" sz="2200" dirty="0" err="1" smtClean="0"/>
              <a:t>acesso</a:t>
            </a:r>
            <a:r>
              <a:rPr lang="en-US" sz="2200" dirty="0"/>
              <a:t> </a:t>
            </a:r>
            <a:r>
              <a:rPr lang="en-US" sz="2200" dirty="0" smtClean="0"/>
              <a:t>à </a:t>
            </a:r>
            <a:r>
              <a:rPr lang="en-US" sz="2200" dirty="0" err="1" smtClean="0"/>
              <a:t>informação</a:t>
            </a:r>
            <a:endParaRPr lang="en-US" sz="2200" dirty="0" smtClean="0"/>
          </a:p>
          <a:p>
            <a:r>
              <a:rPr lang="en-US" sz="2200" dirty="0" smtClean="0"/>
              <a:t>Marco </a:t>
            </a:r>
            <a:r>
              <a:rPr lang="en-US" sz="2200" dirty="0" err="1" smtClean="0"/>
              <a:t>Regulatório</a:t>
            </a:r>
            <a:endParaRPr lang="en-US" sz="2200" dirty="0" smtClean="0"/>
          </a:p>
          <a:p>
            <a:r>
              <a:rPr lang="en-US" sz="2200" dirty="0" err="1" smtClean="0"/>
              <a:t>Diretrizes</a:t>
            </a:r>
            <a:r>
              <a:rPr lang="en-US" sz="2200" dirty="0" smtClean="0"/>
              <a:t> </a:t>
            </a:r>
            <a:r>
              <a:rPr lang="en-US" sz="2200" dirty="0" err="1" smtClean="0"/>
              <a:t>Gerais</a:t>
            </a:r>
            <a:endParaRPr lang="en-US" sz="2200" dirty="0" smtClean="0"/>
          </a:p>
          <a:p>
            <a:r>
              <a:rPr lang="en-US" sz="2200" dirty="0" err="1" smtClean="0"/>
              <a:t>Transparência</a:t>
            </a:r>
            <a:r>
              <a:rPr lang="en-US" sz="2200" dirty="0" smtClean="0"/>
              <a:t> </a:t>
            </a:r>
            <a:r>
              <a:rPr lang="en-US" sz="2200" dirty="0" err="1" smtClean="0"/>
              <a:t>Ativa</a:t>
            </a:r>
            <a:endParaRPr lang="en-US" sz="2200" dirty="0" smtClean="0"/>
          </a:p>
          <a:p>
            <a:r>
              <a:rPr lang="en-US" sz="2200" dirty="0" err="1"/>
              <a:t>Transparência</a:t>
            </a:r>
            <a:r>
              <a:rPr lang="en-US" sz="2200" dirty="0"/>
              <a:t> </a:t>
            </a:r>
            <a:r>
              <a:rPr lang="en-US" sz="2200" dirty="0" err="1"/>
              <a:t>Passiva</a:t>
            </a:r>
            <a:endParaRPr lang="en-US" sz="2200" dirty="0"/>
          </a:p>
          <a:p>
            <a:r>
              <a:rPr lang="en-US" sz="2200" dirty="0" err="1" smtClean="0"/>
              <a:t>Serviço</a:t>
            </a:r>
            <a:r>
              <a:rPr lang="en-US" sz="2200" dirty="0" smtClean="0"/>
              <a:t> de </a:t>
            </a:r>
            <a:r>
              <a:rPr lang="en-US" sz="2200" dirty="0" err="1" smtClean="0"/>
              <a:t>Informação</a:t>
            </a:r>
            <a:r>
              <a:rPr lang="en-US" sz="2200" dirty="0" smtClean="0"/>
              <a:t> </a:t>
            </a:r>
            <a:r>
              <a:rPr lang="en-US" sz="2200" dirty="0" err="1" smtClean="0"/>
              <a:t>ao</a:t>
            </a:r>
            <a:r>
              <a:rPr lang="en-US" sz="2200" dirty="0" smtClean="0"/>
              <a:t> </a:t>
            </a:r>
            <a:r>
              <a:rPr lang="en-US" sz="2200" dirty="0" err="1" smtClean="0"/>
              <a:t>Cidadão</a:t>
            </a:r>
            <a:r>
              <a:rPr lang="en-US" sz="2200" dirty="0" smtClean="0"/>
              <a:t> - SIC</a:t>
            </a:r>
            <a:endParaRPr lang="en-US" sz="2200" dirty="0" smtClean="0"/>
          </a:p>
          <a:p>
            <a:r>
              <a:rPr lang="en-US" sz="2200" dirty="0" err="1" smtClean="0"/>
              <a:t>Avaliação</a:t>
            </a:r>
            <a:r>
              <a:rPr lang="en-US" sz="2200" dirty="0" smtClean="0"/>
              <a:t> da </a:t>
            </a:r>
            <a:r>
              <a:rPr lang="en-US" sz="2200" dirty="0" err="1" smtClean="0"/>
              <a:t>Aplicação</a:t>
            </a:r>
            <a:r>
              <a:rPr lang="en-US" sz="2200" dirty="0" smtClean="0"/>
              <a:t> da </a:t>
            </a:r>
            <a:r>
              <a:rPr lang="en-US" sz="2200" dirty="0" smtClean="0"/>
              <a:t>LAI no RN</a:t>
            </a:r>
          </a:p>
          <a:p>
            <a:r>
              <a:rPr lang="en-US" sz="2200" dirty="0" err="1" smtClean="0"/>
              <a:t>Considerações</a:t>
            </a:r>
            <a:r>
              <a:rPr lang="en-US" sz="2200" dirty="0" smtClean="0"/>
              <a:t> </a:t>
            </a:r>
            <a:r>
              <a:rPr lang="en-US" sz="2200" dirty="0" err="1" smtClean="0"/>
              <a:t>Finais</a:t>
            </a:r>
            <a:endParaRPr lang="en-US" sz="26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3179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Atual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Expansão do Controle Social</a:t>
            </a:r>
            <a:r>
              <a:rPr lang="pt-BR" dirty="0" smtClean="0"/>
              <a:t>, ou seja, a sociedade </a:t>
            </a:r>
            <a:r>
              <a:rPr lang="pt-BR" dirty="0"/>
              <a:t>cada vez mais consciente de seus direitos, exigente e </a:t>
            </a:r>
            <a:r>
              <a:rPr lang="pt-BR" dirty="0" smtClean="0"/>
              <a:t>fiscalizadora</a:t>
            </a:r>
          </a:p>
          <a:p>
            <a:r>
              <a:rPr lang="en-US" b="1" dirty="0" err="1" smtClean="0"/>
              <a:t>Fortalecimento</a:t>
            </a:r>
            <a:r>
              <a:rPr lang="en-US" b="1" dirty="0" smtClean="0"/>
              <a:t> da </a:t>
            </a:r>
            <a:r>
              <a:rPr lang="en-US" b="1" dirty="0" err="1" smtClean="0"/>
              <a:t>transparência</a:t>
            </a:r>
            <a:r>
              <a:rPr lang="en-US" b="1" dirty="0" smtClean="0"/>
              <a:t> </a:t>
            </a:r>
            <a:r>
              <a:rPr lang="en-US" dirty="0" smtClean="0"/>
              <a:t>das </a:t>
            </a:r>
            <a:r>
              <a:rPr lang="en-US" dirty="0" err="1" smtClean="0"/>
              <a:t>informações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meio</a:t>
            </a:r>
            <a:r>
              <a:rPr lang="en-US" dirty="0" smtClean="0"/>
              <a:t> da </a:t>
            </a:r>
            <a:r>
              <a:rPr lang="en-US" dirty="0" err="1" smtClean="0"/>
              <a:t>regulamentação</a:t>
            </a:r>
            <a:r>
              <a:rPr lang="en-US" dirty="0" smtClean="0"/>
              <a:t> de </a:t>
            </a:r>
            <a:r>
              <a:rPr lang="en-US" dirty="0" err="1" smtClean="0"/>
              <a:t>dispositivos</a:t>
            </a:r>
            <a:r>
              <a:rPr lang="en-US" dirty="0" smtClean="0"/>
              <a:t> </a:t>
            </a:r>
            <a:r>
              <a:rPr lang="en-US" dirty="0" err="1" smtClean="0"/>
              <a:t>legais</a:t>
            </a:r>
            <a:endParaRPr lang="pt-BR" dirty="0" smtClean="0"/>
          </a:p>
          <a:p>
            <a:r>
              <a:rPr lang="pt-BR" dirty="0"/>
              <a:t>A </a:t>
            </a:r>
            <a:r>
              <a:rPr lang="pt-BR" b="1" dirty="0"/>
              <a:t>mudança</a:t>
            </a:r>
            <a:r>
              <a:rPr lang="pt-BR" dirty="0"/>
              <a:t> da </a:t>
            </a:r>
            <a:r>
              <a:rPr lang="pt-BR" b="1" dirty="0" smtClean="0"/>
              <a:t>cultura </a:t>
            </a:r>
            <a:r>
              <a:rPr lang="pt-BR" b="1" dirty="0"/>
              <a:t>do </a:t>
            </a:r>
            <a:r>
              <a:rPr lang="pt-BR" b="1" dirty="0" smtClean="0"/>
              <a:t>sigilo </a:t>
            </a:r>
            <a:r>
              <a:rPr lang="pt-BR" dirty="0"/>
              <a:t>para a </a:t>
            </a:r>
            <a:r>
              <a:rPr lang="pt-BR" b="1" dirty="0" smtClean="0"/>
              <a:t>cultura </a:t>
            </a:r>
            <a:r>
              <a:rPr lang="pt-BR" b="1" dirty="0"/>
              <a:t>do </a:t>
            </a:r>
            <a:r>
              <a:rPr lang="pt-BR" b="1" dirty="0" smtClean="0"/>
              <a:t>acesso/transparência.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56" y="1685503"/>
            <a:ext cx="5562600" cy="469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70" y="2649182"/>
            <a:ext cx="5991986" cy="37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78" y="1837902"/>
            <a:ext cx="6857578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811285"/>
            <a:ext cx="5800725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93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Previsão </a:t>
            </a:r>
            <a:r>
              <a:rPr lang="pt-BR" dirty="0" smtClean="0"/>
              <a:t>Legal do </a:t>
            </a:r>
            <a:r>
              <a:rPr lang="pt-BR" dirty="0" smtClean="0"/>
              <a:t>Acesso </a:t>
            </a:r>
            <a:r>
              <a:rPr lang="pt-BR" dirty="0" smtClean="0"/>
              <a:t>à Informação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89437"/>
          </a:xfrm>
        </p:spPr>
        <p:txBody>
          <a:bodyPr/>
          <a:lstStyle/>
          <a:p>
            <a:r>
              <a:rPr lang="pt-BR" dirty="0" smtClean="0"/>
              <a:t>Previsto na </a:t>
            </a:r>
            <a:r>
              <a:rPr lang="pt-BR" b="1" dirty="0" smtClean="0"/>
              <a:t>Constituição Federal de 1988</a:t>
            </a:r>
          </a:p>
          <a:p>
            <a:pPr lvl="1"/>
            <a:r>
              <a:rPr lang="en-US" sz="2000" b="1" dirty="0" smtClean="0"/>
              <a:t>Art 5</a:t>
            </a:r>
            <a:r>
              <a:rPr lang="en-US" sz="2000" b="1" baseline="30000" dirty="0" smtClean="0"/>
              <a:t>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inciso</a:t>
            </a:r>
            <a:r>
              <a:rPr lang="en-US" sz="2000" b="1" dirty="0" smtClean="0"/>
              <a:t> XXXIII </a:t>
            </a:r>
            <a:r>
              <a:rPr lang="en-US" sz="2000" dirty="0" smtClean="0"/>
              <a:t>- </a:t>
            </a:r>
            <a:r>
              <a:rPr lang="pt-BR" sz="2000" dirty="0"/>
              <a:t> </a:t>
            </a:r>
            <a:r>
              <a:rPr lang="pt-BR" sz="2000" dirty="0">
                <a:solidFill>
                  <a:srgbClr val="FF0000"/>
                </a:solidFill>
              </a:rPr>
              <a:t>todos têm direito a receber dos órgãos públicos informações</a:t>
            </a:r>
            <a:r>
              <a:rPr lang="pt-BR" sz="2000" u="sng" dirty="0"/>
              <a:t> </a:t>
            </a:r>
            <a:r>
              <a:rPr lang="pt-BR" sz="2000" dirty="0"/>
              <a:t>de seu interesse particular, ou </a:t>
            </a:r>
            <a:r>
              <a:rPr lang="pt-BR" sz="2000" dirty="0">
                <a:solidFill>
                  <a:srgbClr val="FF0000"/>
                </a:solidFill>
              </a:rPr>
              <a:t>de interesse coletivo ou geral</a:t>
            </a:r>
            <a:r>
              <a:rPr lang="pt-BR" sz="2000" dirty="0"/>
              <a:t>, que serão prestadas no prazo da lei, sob pena de responsabilidade, </a:t>
            </a:r>
            <a:r>
              <a:rPr lang="pt-BR" sz="2000" dirty="0">
                <a:solidFill>
                  <a:srgbClr val="FF0000"/>
                </a:solidFill>
              </a:rPr>
              <a:t>ressalvadas aquelas cujo sigilo seja imprescindível </a:t>
            </a:r>
            <a:r>
              <a:rPr lang="pt-BR" sz="2000" dirty="0"/>
              <a:t>à segurança da sociedade e do Estado</a:t>
            </a:r>
            <a:endParaRPr lang="en-US" sz="2000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1417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Marco Regulatório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9813"/>
            <a:ext cx="4104456" cy="462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 bwMode="auto">
          <a:xfrm>
            <a:off x="467544" y="5811831"/>
            <a:ext cx="3816424" cy="360040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o explicativo retangular com cantos arredondados 7"/>
          <p:cNvSpPr/>
          <p:nvPr/>
        </p:nvSpPr>
        <p:spPr bwMode="auto">
          <a:xfrm>
            <a:off x="4427984" y="1844825"/>
            <a:ext cx="4559605" cy="4327046"/>
          </a:xfrm>
          <a:prstGeom prst="wedgeRoundRectCallout">
            <a:avLst>
              <a:gd name="adj1" fmla="val -55890"/>
              <a:gd name="adj2" fmla="val 4709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sz="2400" dirty="0">
                <a:solidFill>
                  <a:schemeClr val="tx2"/>
                </a:solidFill>
              </a:rPr>
              <a:t>A </a:t>
            </a:r>
            <a:r>
              <a:rPr lang="pt-BR" sz="2400" b="1" dirty="0">
                <a:solidFill>
                  <a:schemeClr val="tx2"/>
                </a:solidFill>
              </a:rPr>
              <a:t>Lei 12.527/2011</a:t>
            </a:r>
            <a:r>
              <a:rPr lang="pt-BR" sz="2400" dirty="0">
                <a:solidFill>
                  <a:schemeClr val="tx2"/>
                </a:solidFill>
              </a:rPr>
              <a:t> (</a:t>
            </a:r>
            <a:r>
              <a:rPr lang="pt-BR" sz="2400" b="1" dirty="0">
                <a:solidFill>
                  <a:srgbClr val="FF0000"/>
                </a:solidFill>
              </a:rPr>
              <a:t>LAI</a:t>
            </a:r>
            <a:r>
              <a:rPr lang="pt-BR" sz="2400" dirty="0">
                <a:solidFill>
                  <a:schemeClr val="tx2"/>
                </a:solidFill>
              </a:rPr>
              <a:t>) estabelece conceitos, procedimentos e prazos aplicáveis à União, aos Estados, ao Distrito Federal e aos Municípios, </a:t>
            </a:r>
            <a:r>
              <a:rPr lang="pt-BR" sz="2400" b="1" dirty="0">
                <a:solidFill>
                  <a:schemeClr val="tx2"/>
                </a:solidFill>
              </a:rPr>
              <a:t>viabiliza</a:t>
            </a:r>
            <a:r>
              <a:rPr lang="pt-BR" sz="2400" dirty="0">
                <a:solidFill>
                  <a:schemeClr val="tx2"/>
                </a:solidFill>
              </a:rPr>
              <a:t>ndo assim </a:t>
            </a:r>
            <a:r>
              <a:rPr lang="pt-BR" sz="2400" b="1" dirty="0">
                <a:solidFill>
                  <a:schemeClr val="tx2"/>
                </a:solidFill>
              </a:rPr>
              <a:t>o </a:t>
            </a:r>
            <a:r>
              <a:rPr lang="pt-BR" sz="2400" dirty="0">
                <a:solidFill>
                  <a:schemeClr val="tx2"/>
                </a:solidFill>
              </a:rPr>
              <a:t>exercício do </a:t>
            </a:r>
            <a:r>
              <a:rPr lang="pt-BR" sz="2400" b="1" dirty="0">
                <a:solidFill>
                  <a:schemeClr val="tx2"/>
                </a:solidFill>
              </a:rPr>
              <a:t>acesso à informação de forma rápida e </a:t>
            </a:r>
            <a:r>
              <a:rPr lang="pt-BR" sz="2400" b="1" dirty="0">
                <a:solidFill>
                  <a:schemeClr val="tx2"/>
                </a:solidFill>
              </a:rPr>
              <a:t>descomplicada</a:t>
            </a:r>
            <a:r>
              <a:rPr lang="pt-BR" sz="2400" dirty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79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Diretrizes Gerais </a:t>
            </a:r>
            <a:r>
              <a:rPr lang="pt-BR" dirty="0" smtClean="0"/>
              <a:t>(</a:t>
            </a:r>
            <a:r>
              <a:rPr lang="pt-BR" i="1" dirty="0" smtClean="0"/>
              <a:t>art. </a:t>
            </a:r>
            <a:r>
              <a:rPr lang="pt-BR" i="1" dirty="0" smtClean="0"/>
              <a:t>3</a:t>
            </a:r>
            <a:r>
              <a:rPr lang="pt-BR" i="1" baseline="30000" dirty="0"/>
              <a:t>o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144" cy="4464496"/>
          </a:xfrm>
        </p:spPr>
        <p:txBody>
          <a:bodyPr/>
          <a:lstStyle/>
          <a:p>
            <a:r>
              <a:rPr lang="pt-BR" sz="2400" dirty="0" smtClean="0"/>
              <a:t>O </a:t>
            </a:r>
            <a:r>
              <a:rPr lang="pt-BR" sz="2400" b="1" dirty="0" smtClean="0"/>
              <a:t>acesso </a:t>
            </a:r>
            <a:r>
              <a:rPr lang="pt-BR" sz="2400" dirty="0" smtClean="0"/>
              <a:t>às informações </a:t>
            </a:r>
            <a:r>
              <a:rPr lang="pt-BR" sz="2400" b="1" dirty="0" smtClean="0"/>
              <a:t>é a regra </a:t>
            </a:r>
            <a:r>
              <a:rPr lang="pt-BR" sz="2400" dirty="0" smtClean="0"/>
              <a:t>e </a:t>
            </a:r>
            <a:r>
              <a:rPr lang="pt-BR" sz="2400" dirty="0"/>
              <a:t>o </a:t>
            </a:r>
            <a:r>
              <a:rPr lang="pt-BR" sz="2400" b="1" dirty="0"/>
              <a:t>sigilo a exceção</a:t>
            </a:r>
            <a:r>
              <a:rPr lang="pt-BR" sz="2400" dirty="0"/>
              <a:t>; </a:t>
            </a:r>
          </a:p>
          <a:p>
            <a:r>
              <a:rPr lang="pt-BR" sz="2400" dirty="0"/>
              <a:t>A </a:t>
            </a:r>
            <a:r>
              <a:rPr lang="pt-BR" sz="2400" b="1" dirty="0"/>
              <a:t>divulgação de informações </a:t>
            </a:r>
            <a:r>
              <a:rPr lang="pt-BR" sz="2400" dirty="0"/>
              <a:t>de interesse público </a:t>
            </a:r>
            <a:r>
              <a:rPr lang="pt-BR" sz="2400" b="1" dirty="0"/>
              <a:t>independe de solicitações</a:t>
            </a:r>
            <a:r>
              <a:rPr lang="pt-BR" sz="2400" dirty="0"/>
              <a:t>;</a:t>
            </a:r>
          </a:p>
          <a:p>
            <a:r>
              <a:rPr lang="en-US" sz="2400" b="1" dirty="0" err="1"/>
              <a:t>Utilizar</a:t>
            </a:r>
            <a:r>
              <a:rPr lang="en-US" sz="2400" b="1" dirty="0"/>
              <a:t> </a:t>
            </a:r>
            <a:r>
              <a:rPr lang="en-US" sz="2400" dirty="0" err="1"/>
              <a:t>ferramentas</a:t>
            </a:r>
            <a:r>
              <a:rPr lang="en-US" sz="2400" dirty="0"/>
              <a:t> de TI (</a:t>
            </a:r>
            <a:r>
              <a:rPr lang="en-US" sz="2400" b="1" dirty="0"/>
              <a:t>Internet</a:t>
            </a:r>
            <a:r>
              <a:rPr lang="en-US" sz="2400" dirty="0"/>
              <a:t>) </a:t>
            </a:r>
            <a:r>
              <a:rPr lang="en-US" sz="2400" b="1" dirty="0" err="1"/>
              <a:t>como</a:t>
            </a:r>
            <a:r>
              <a:rPr lang="en-US" sz="2400" b="1" dirty="0"/>
              <a:t> </a:t>
            </a:r>
            <a:r>
              <a:rPr lang="en-US" sz="2400" b="1" dirty="0" err="1"/>
              <a:t>meio</a:t>
            </a:r>
            <a:r>
              <a:rPr lang="en-US" sz="2400" b="1" dirty="0"/>
              <a:t> de </a:t>
            </a:r>
            <a:r>
              <a:rPr lang="en-US" sz="2400" b="1" dirty="0" err="1"/>
              <a:t>comunicação</a:t>
            </a:r>
            <a:r>
              <a:rPr lang="en-US" sz="2400" b="1" dirty="0"/>
              <a:t>;</a:t>
            </a:r>
            <a:endParaRPr lang="pt-BR" sz="2400" b="1" dirty="0"/>
          </a:p>
          <a:p>
            <a:r>
              <a:rPr lang="pt-BR" sz="2400" dirty="0" smtClean="0"/>
              <a:t>A </a:t>
            </a:r>
            <a:r>
              <a:rPr lang="pt-BR" sz="2400" dirty="0"/>
              <a:t>informação deve ser </a:t>
            </a:r>
            <a:r>
              <a:rPr lang="pt-BR" sz="2400" b="1" dirty="0" smtClean="0"/>
              <a:t>disponibilizada de </a:t>
            </a:r>
            <a:r>
              <a:rPr lang="pt-BR" sz="2400" b="1" dirty="0"/>
              <a:t>forma ágil, transparente, clara e de </a:t>
            </a:r>
            <a:r>
              <a:rPr lang="pt-BR" sz="2400" b="1" dirty="0" smtClean="0"/>
              <a:t>fácil compreensão</a:t>
            </a:r>
            <a:r>
              <a:rPr lang="pt-BR" sz="2400" dirty="0"/>
              <a:t>; </a:t>
            </a:r>
          </a:p>
          <a:p>
            <a:r>
              <a:rPr lang="pt-BR" sz="2400" b="1" dirty="0" smtClean="0"/>
              <a:t>Fomento</a:t>
            </a:r>
            <a:r>
              <a:rPr lang="pt-BR" sz="2400" dirty="0" smtClean="0"/>
              <a:t> </a:t>
            </a:r>
            <a:r>
              <a:rPr lang="pt-BR" sz="2400" dirty="0"/>
              <a:t>ao desenvolvimento da cultura da </a:t>
            </a:r>
            <a:r>
              <a:rPr lang="pt-BR" sz="2400" b="1" dirty="0">
                <a:solidFill>
                  <a:srgbClr val="FF0000"/>
                </a:solidFill>
              </a:rPr>
              <a:t>Transparência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e do </a:t>
            </a:r>
            <a:r>
              <a:rPr lang="pt-BR" sz="2400" b="1" dirty="0">
                <a:solidFill>
                  <a:srgbClr val="FF0000"/>
                </a:solidFill>
              </a:rPr>
              <a:t>Controle </a:t>
            </a:r>
            <a:r>
              <a:rPr lang="pt-BR" sz="2400" b="1" dirty="0" smtClean="0">
                <a:solidFill>
                  <a:srgbClr val="FF0000"/>
                </a:solidFill>
              </a:rPr>
              <a:t>Social.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0880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Transparência </a:t>
            </a:r>
            <a:r>
              <a:rPr lang="pt-BR" dirty="0" smtClean="0"/>
              <a:t>Ativa (</a:t>
            </a:r>
            <a:r>
              <a:rPr lang="pt-BR" i="1" dirty="0" smtClean="0"/>
              <a:t>art. 8</a:t>
            </a:r>
            <a:r>
              <a:rPr lang="pt-BR" i="1" baseline="30000" dirty="0" smtClean="0"/>
              <a:t>o</a:t>
            </a:r>
            <a:r>
              <a:rPr lang="pt-BR" dirty="0" smtClean="0"/>
              <a:t>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b="0" dirty="0" smtClean="0"/>
              <a:t>Obrigações </a:t>
            </a:r>
            <a:r>
              <a:rPr lang="pt-BR" sz="3200" b="0" dirty="0" smtClean="0"/>
              <a:t>mínimas </a:t>
            </a:r>
            <a:r>
              <a:rPr lang="pt-BR" sz="3200" b="0" dirty="0" smtClean="0"/>
              <a:t>de </a:t>
            </a:r>
            <a:r>
              <a:rPr lang="pt-BR" sz="3200" b="0" dirty="0" smtClean="0"/>
              <a:t>divulgação</a:t>
            </a:r>
            <a:endParaRPr lang="pt-BR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752528"/>
          </a:xfrm>
        </p:spPr>
        <p:txBody>
          <a:bodyPr/>
          <a:lstStyle/>
          <a:p>
            <a:r>
              <a:rPr lang="pt-BR" b="1" dirty="0" smtClean="0"/>
              <a:t>Disponibilização </a:t>
            </a:r>
            <a:r>
              <a:rPr lang="pt-BR" b="1" dirty="0"/>
              <a:t>proativa de </a:t>
            </a:r>
            <a:r>
              <a:rPr lang="pt-BR" b="1" dirty="0" smtClean="0"/>
              <a:t>informações</a:t>
            </a:r>
            <a:r>
              <a:rPr lang="pt-BR" dirty="0" smtClean="0"/>
              <a:t>, </a:t>
            </a:r>
            <a:r>
              <a:rPr lang="pt-BR" dirty="0"/>
              <a:t>em atendimento </a:t>
            </a:r>
            <a:r>
              <a:rPr lang="pt-BR" dirty="0" smtClean="0"/>
              <a:t>ao art. 8, </a:t>
            </a:r>
            <a:r>
              <a:rPr lang="pt-BR" dirty="0"/>
              <a:t>§ 1 da </a:t>
            </a:r>
            <a:r>
              <a:rPr lang="pt-BR" dirty="0" smtClean="0"/>
              <a:t>LAI combinado com o art. 48, inciso II da LRF.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O TCE/RN </a:t>
            </a:r>
            <a:r>
              <a:rPr lang="en-US" sz="2000" i="1" dirty="0" err="1" smtClean="0">
                <a:solidFill>
                  <a:srgbClr val="FF0000"/>
                </a:solidFill>
              </a:rPr>
              <a:t>possui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uma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comissão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instituída</a:t>
            </a:r>
            <a:r>
              <a:rPr lang="en-US" sz="2000" i="1" dirty="0" smtClean="0">
                <a:solidFill>
                  <a:srgbClr val="FF0000"/>
                </a:solidFill>
              </a:rPr>
              <a:t> para </a:t>
            </a:r>
            <a:r>
              <a:rPr lang="en-US" sz="2000" i="1" dirty="0" err="1" smtClean="0">
                <a:solidFill>
                  <a:srgbClr val="FF0000"/>
                </a:solidFill>
              </a:rPr>
              <a:t>fazer</a:t>
            </a:r>
            <a:r>
              <a:rPr lang="en-US" sz="2000" i="1" dirty="0" smtClean="0">
                <a:solidFill>
                  <a:srgbClr val="FF0000"/>
                </a:solidFill>
              </a:rPr>
              <a:t> auditoria </a:t>
            </a:r>
            <a:r>
              <a:rPr lang="en-US" sz="2000" i="1" dirty="0" err="1" smtClean="0">
                <a:solidFill>
                  <a:srgbClr val="FF0000"/>
                </a:solidFill>
              </a:rPr>
              <a:t>nos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portais</a:t>
            </a:r>
            <a:r>
              <a:rPr lang="en-US" sz="2000" i="1" dirty="0" smtClean="0">
                <a:solidFill>
                  <a:srgbClr val="FF0000"/>
                </a:solidFill>
              </a:rPr>
              <a:t> da </a:t>
            </a:r>
            <a:r>
              <a:rPr lang="en-US" sz="2000" i="1" dirty="0" err="1" smtClean="0">
                <a:solidFill>
                  <a:srgbClr val="FF0000"/>
                </a:solidFill>
              </a:rPr>
              <a:t>transparência</a:t>
            </a:r>
            <a:r>
              <a:rPr lang="en-US" sz="2000" i="1" dirty="0" smtClean="0">
                <a:solidFill>
                  <a:srgbClr val="FF0000"/>
                </a:solidFill>
              </a:rPr>
              <a:t> das </a:t>
            </a:r>
            <a:r>
              <a:rPr lang="en-US" sz="2000" i="1" dirty="0" err="1" smtClean="0">
                <a:solidFill>
                  <a:srgbClr val="FF0000"/>
                </a:solidFill>
              </a:rPr>
              <a:t>prefeituras</a:t>
            </a:r>
            <a:r>
              <a:rPr lang="en-US" sz="2000" i="1" dirty="0" smtClean="0">
                <a:solidFill>
                  <a:srgbClr val="FF0000"/>
                </a:solidFill>
              </a:rPr>
              <a:t> e </a:t>
            </a:r>
            <a:r>
              <a:rPr lang="en-US" sz="2000" i="1" dirty="0" err="1" smtClean="0">
                <a:solidFill>
                  <a:srgbClr val="FF0000"/>
                </a:solidFill>
              </a:rPr>
              <a:t>câmaras</a:t>
            </a:r>
            <a:r>
              <a:rPr lang="en-US" sz="2000" i="1" dirty="0" smtClean="0">
                <a:solidFill>
                  <a:srgbClr val="FF0000"/>
                </a:solidFill>
              </a:rPr>
              <a:t>.</a:t>
            </a:r>
            <a:endParaRPr lang="pt-BR" sz="2000" i="1" dirty="0">
              <a:solidFill>
                <a:srgbClr val="FF0000"/>
              </a:solidFill>
            </a:endParaRPr>
          </a:p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b="1" dirty="0" err="1" smtClean="0"/>
              <a:t>órgãos</a:t>
            </a:r>
            <a:r>
              <a:rPr lang="en-US" dirty="0" smtClean="0"/>
              <a:t> </a:t>
            </a:r>
            <a:r>
              <a:rPr lang="en-US" dirty="0" err="1" smtClean="0"/>
              <a:t>deverão</a:t>
            </a:r>
            <a:r>
              <a:rPr lang="en-US" dirty="0" smtClean="0"/>
              <a:t> </a:t>
            </a:r>
            <a:r>
              <a:rPr lang="en-US" b="1" dirty="0" err="1" smtClean="0"/>
              <a:t>divulgar</a:t>
            </a:r>
            <a:r>
              <a:rPr lang="en-US" b="1" dirty="0" smtClean="0"/>
              <a:t> as </a:t>
            </a:r>
            <a:r>
              <a:rPr lang="en-US" b="1" dirty="0" err="1" smtClean="0"/>
              <a:t>informações</a:t>
            </a:r>
            <a:r>
              <a:rPr lang="en-US" b="1" dirty="0" smtClean="0"/>
              <a:t> </a:t>
            </a:r>
            <a:r>
              <a:rPr lang="en-US" dirty="0" err="1" smtClean="0"/>
              <a:t>mínimas</a:t>
            </a:r>
            <a:r>
              <a:rPr lang="en-US" dirty="0" smtClean="0"/>
              <a:t> </a:t>
            </a:r>
            <a:r>
              <a:rPr lang="pt-BR" b="1" dirty="0" smtClean="0"/>
              <a:t>em seus sites </a:t>
            </a:r>
            <a:r>
              <a:rPr lang="pt-BR" b="1" dirty="0"/>
              <a:t>oficiais </a:t>
            </a:r>
            <a:r>
              <a:rPr lang="pt-BR" dirty="0"/>
              <a:t>na </a:t>
            </a:r>
            <a:r>
              <a:rPr lang="pt-BR" dirty="0" smtClean="0"/>
              <a:t>Internet. (</a:t>
            </a:r>
            <a:r>
              <a:rPr lang="pt-BR" i="1" dirty="0"/>
              <a:t>art. 8, § </a:t>
            </a:r>
            <a:r>
              <a:rPr lang="pt-BR" i="1" dirty="0" smtClean="0"/>
              <a:t>2</a:t>
            </a:r>
            <a:r>
              <a:rPr lang="pt-BR" dirty="0" smtClean="0"/>
              <a:t>)</a:t>
            </a:r>
          </a:p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b="1" dirty="0" smtClean="0"/>
              <a:t>sites</a:t>
            </a:r>
            <a:r>
              <a:rPr lang="en-US" dirty="0" smtClean="0"/>
              <a:t> dos </a:t>
            </a:r>
            <a:r>
              <a:rPr lang="en-US" dirty="0" err="1" smtClean="0"/>
              <a:t>órgãos</a:t>
            </a:r>
            <a:r>
              <a:rPr lang="en-US" dirty="0" smtClean="0"/>
              <a:t> </a:t>
            </a:r>
            <a:r>
              <a:rPr lang="en-US" b="1" dirty="0" err="1" smtClean="0"/>
              <a:t>deverão</a:t>
            </a:r>
            <a:r>
              <a:rPr lang="en-US" b="1" dirty="0" smtClean="0"/>
              <a:t> </a:t>
            </a:r>
            <a:r>
              <a:rPr lang="en-US" b="1" dirty="0" err="1" smtClean="0"/>
              <a:t>atender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b="1" dirty="0" err="1" smtClean="0"/>
              <a:t>requisitos</a:t>
            </a:r>
            <a:r>
              <a:rPr lang="en-US" dirty="0" smtClean="0"/>
              <a:t> </a:t>
            </a:r>
            <a:r>
              <a:rPr lang="en-US" dirty="0" err="1" smtClean="0"/>
              <a:t>estabelecidos</a:t>
            </a:r>
            <a:r>
              <a:rPr lang="en-US" dirty="0" smtClean="0"/>
              <a:t> no </a:t>
            </a:r>
            <a:r>
              <a:rPr lang="pt-BR" dirty="0"/>
              <a:t>art. 8, § </a:t>
            </a:r>
            <a:r>
              <a:rPr lang="pt-BR" dirty="0" smtClean="0"/>
              <a:t>3. </a:t>
            </a:r>
            <a:endParaRPr lang="pt-BR" dirty="0"/>
          </a:p>
          <a:p>
            <a:endParaRPr lang="pt-BR" sz="22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9606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pt-BR" dirty="0" smtClean="0"/>
              <a:t>Dados </a:t>
            </a:r>
            <a:r>
              <a:rPr lang="pt-BR" dirty="0" smtClean="0"/>
              <a:t>Abertos (</a:t>
            </a:r>
            <a:r>
              <a:rPr lang="pt-BR" i="1" dirty="0" smtClean="0"/>
              <a:t>art. </a:t>
            </a:r>
            <a:r>
              <a:rPr lang="pt-BR" i="1" dirty="0" smtClean="0"/>
              <a:t>8</a:t>
            </a:r>
            <a:r>
              <a:rPr lang="pt-BR" i="1" baseline="30000" dirty="0" smtClean="0"/>
              <a:t>o</a:t>
            </a:r>
            <a:r>
              <a:rPr lang="pt-BR" i="1" dirty="0" smtClean="0"/>
              <a:t>, </a:t>
            </a:r>
            <a:r>
              <a:rPr lang="pt-BR" i="1" dirty="0"/>
              <a:t>§ </a:t>
            </a:r>
            <a:r>
              <a:rPr lang="pt-BR" i="1" dirty="0" smtClean="0"/>
              <a:t>3</a:t>
            </a:r>
            <a:r>
              <a:rPr lang="pt-BR" i="1" baseline="30000" dirty="0" smtClean="0"/>
              <a:t>º</a:t>
            </a:r>
            <a:r>
              <a:rPr lang="pt-BR" i="1" dirty="0" smtClean="0"/>
              <a:t>, inciso II</a:t>
            </a:r>
            <a:r>
              <a:rPr lang="pt-BR" dirty="0" smtClean="0"/>
              <a:t>)</a:t>
            </a:r>
            <a:endParaRPr lang="pt-BR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496944" cy="3339007"/>
          </a:xfrm>
        </p:spPr>
        <p:txBody>
          <a:bodyPr/>
          <a:lstStyle/>
          <a:p>
            <a:r>
              <a:rPr lang="pt-BR" sz="2400" dirty="0" smtClean="0"/>
              <a:t>São </a:t>
            </a:r>
            <a:r>
              <a:rPr lang="pt-BR" sz="2400" b="1" dirty="0"/>
              <a:t>dados que podem ser livremente utilizados, reutilizados e redistribuídos</a:t>
            </a:r>
            <a:r>
              <a:rPr lang="pt-BR" sz="2400" dirty="0"/>
              <a:t> por qualquer pessoa, estando sujeito a, no máximo, a exigência de creditar a sua autoria e compartilhar pela mesma licença</a:t>
            </a:r>
            <a:r>
              <a:rPr lang="pt-BR" sz="2400" dirty="0" smtClean="0"/>
              <a:t>. (</a:t>
            </a:r>
            <a:r>
              <a:rPr lang="pt-BR" sz="2400" i="1" dirty="0" smtClean="0"/>
              <a:t>Open </a:t>
            </a:r>
            <a:r>
              <a:rPr lang="pt-BR" sz="2400" i="1" dirty="0" err="1" smtClean="0"/>
              <a:t>Knowledge</a:t>
            </a:r>
            <a:r>
              <a:rPr lang="pt-BR" sz="2400" i="1" dirty="0" smtClean="0"/>
              <a:t> Foundation</a:t>
            </a:r>
            <a:r>
              <a:rPr lang="pt-BR" sz="2400" dirty="0" smtClean="0"/>
              <a:t>)</a:t>
            </a:r>
          </a:p>
          <a:p>
            <a:r>
              <a:rPr lang="en-US" sz="2400" dirty="0" smtClean="0"/>
              <a:t>Estes dados </a:t>
            </a:r>
            <a:r>
              <a:rPr lang="en-US" sz="2400" dirty="0" err="1" smtClean="0"/>
              <a:t>brutos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b="1" dirty="0" err="1" smtClean="0"/>
              <a:t>disponibilizados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formatos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abertos</a:t>
            </a:r>
            <a:r>
              <a:rPr lang="en-US" sz="2400" b="1" dirty="0" smtClean="0"/>
              <a:t> (CSV, JSON, </a:t>
            </a:r>
            <a:r>
              <a:rPr lang="en-US" sz="2400" b="1" dirty="0" err="1" smtClean="0"/>
              <a:t>etc</a:t>
            </a:r>
            <a:r>
              <a:rPr lang="en-US" sz="2400" b="1" dirty="0" smtClean="0"/>
              <a:t>)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sem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restrições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uso</a:t>
            </a:r>
            <a:r>
              <a:rPr lang="en-US" sz="2400" dirty="0" smtClean="0"/>
              <a:t>, </a:t>
            </a:r>
            <a:r>
              <a:rPr lang="pt-BR" sz="2400" dirty="0"/>
              <a:t>de modo a facilitar a análise das </a:t>
            </a:r>
            <a:r>
              <a:rPr lang="pt-BR" sz="2400" dirty="0" smtClean="0"/>
              <a:t>informações por qualquer cidadão, </a:t>
            </a:r>
            <a:r>
              <a:rPr lang="pt-BR" sz="2400" b="1" dirty="0" smtClean="0"/>
              <a:t>incentivando o </a:t>
            </a:r>
            <a:r>
              <a:rPr lang="pt-BR" sz="2400" b="1" dirty="0" smtClean="0"/>
              <a:t>controle social</a:t>
            </a:r>
            <a:r>
              <a:rPr lang="pt-BR" sz="2400" dirty="0" smtClean="0"/>
              <a:t>.</a:t>
            </a:r>
            <a:endParaRPr lang="pt-BR" sz="2400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5434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Transparência </a:t>
            </a:r>
            <a:r>
              <a:rPr lang="pt-BR" dirty="0" smtClean="0"/>
              <a:t>Passiva (</a:t>
            </a:r>
            <a:r>
              <a:rPr lang="pt-BR" i="1" dirty="0" smtClean="0"/>
              <a:t>art. 10</a:t>
            </a:r>
            <a:r>
              <a:rPr lang="pt-BR" i="1" baseline="30000" dirty="0" smtClean="0"/>
              <a:t>o</a:t>
            </a:r>
            <a:r>
              <a:rPr lang="pt-BR" i="1" dirty="0" smtClean="0"/>
              <a:t> a 14</a:t>
            </a:r>
            <a:r>
              <a:rPr lang="pt-BR" i="1" baseline="30000" dirty="0" smtClean="0"/>
              <a:t>o</a:t>
            </a:r>
            <a:r>
              <a:rPr lang="pt-BR" dirty="0" smtClean="0"/>
              <a:t>)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b="0" dirty="0" smtClean="0"/>
              <a:t>Pedido de Informação</a:t>
            </a:r>
            <a:endParaRPr lang="pt-BR" sz="3600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1772816"/>
            <a:ext cx="8229600" cy="4824536"/>
          </a:xfrm>
        </p:spPr>
        <p:txBody>
          <a:bodyPr/>
          <a:lstStyle/>
          <a:p>
            <a:r>
              <a:rPr lang="pt-BR" sz="2400" b="1" dirty="0"/>
              <a:t>Qualquer </a:t>
            </a:r>
            <a:r>
              <a:rPr lang="pt-BR" sz="2400" b="1" dirty="0" smtClean="0"/>
              <a:t>pessoa poderá </a:t>
            </a:r>
            <a:r>
              <a:rPr lang="pt-BR" sz="2400" b="1" dirty="0"/>
              <a:t>apresentar pedido de acesso a informações </a:t>
            </a:r>
            <a:r>
              <a:rPr lang="pt-BR" sz="2400" dirty="0"/>
              <a:t>aos órgãos e entidades públicas, por qualquer meio </a:t>
            </a:r>
            <a:r>
              <a:rPr lang="pt-BR" sz="2400" dirty="0" smtClean="0"/>
              <a:t>legítimo.</a:t>
            </a:r>
          </a:p>
          <a:p>
            <a:r>
              <a:rPr lang="en-US" sz="2400" b="1" dirty="0" smtClean="0"/>
              <a:t>O </a:t>
            </a:r>
            <a:r>
              <a:rPr lang="en-US" sz="2400" b="1" dirty="0" err="1" smtClean="0"/>
              <a:t>acesso</a:t>
            </a:r>
            <a:r>
              <a:rPr lang="en-US" sz="2400" b="1" dirty="0" smtClean="0"/>
              <a:t> à </a:t>
            </a:r>
            <a:r>
              <a:rPr lang="en-US" sz="2400" b="1" dirty="0" err="1" smtClean="0"/>
              <a:t>informação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poderá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negada</a:t>
            </a:r>
            <a:r>
              <a:rPr lang="en-US" sz="2400" b="1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pt-BR" sz="2400" dirty="0"/>
              <a:t>se tratar de informação total ou parcialmente </a:t>
            </a:r>
            <a:r>
              <a:rPr lang="pt-BR" sz="2400" dirty="0" smtClean="0"/>
              <a:t>sigilosa – </a:t>
            </a:r>
            <a:r>
              <a:rPr lang="pt-BR" sz="2400" dirty="0" smtClean="0">
                <a:solidFill>
                  <a:srgbClr val="FF0000"/>
                </a:solidFill>
              </a:rPr>
              <a:t>EXCEÇÃO</a:t>
            </a:r>
            <a:r>
              <a:rPr lang="en-US" sz="2400" dirty="0"/>
              <a:t> </a:t>
            </a:r>
            <a:r>
              <a:rPr lang="en-US" sz="2400" dirty="0" smtClean="0"/>
              <a:t>- (</a:t>
            </a:r>
            <a:r>
              <a:rPr lang="en-US" sz="2400" i="1" dirty="0" smtClean="0"/>
              <a:t>art. 11 </a:t>
            </a:r>
            <a:r>
              <a:rPr lang="en-US" sz="2400" i="1" dirty="0"/>
              <a:t>§ 4</a:t>
            </a:r>
            <a:r>
              <a:rPr lang="en-US" sz="2400" i="1" baseline="30000" dirty="0"/>
              <a:t>o</a:t>
            </a:r>
            <a:r>
              <a:rPr lang="en-US" sz="2400" i="1" dirty="0"/>
              <a:t> </a:t>
            </a:r>
            <a:r>
              <a:rPr lang="en-US" sz="2400" i="1" dirty="0" smtClean="0"/>
              <a:t>e art. 14</a:t>
            </a:r>
            <a:r>
              <a:rPr lang="en-US" sz="2400" dirty="0" smtClean="0"/>
              <a:t>)</a:t>
            </a:r>
          </a:p>
          <a:p>
            <a:r>
              <a:rPr lang="pt-BR" sz="2400" b="1" dirty="0"/>
              <a:t>Caso o órgão negue </a:t>
            </a:r>
            <a:r>
              <a:rPr lang="pt-BR" sz="2400" dirty="0"/>
              <a:t>o acesso à informação, </a:t>
            </a:r>
            <a:r>
              <a:rPr lang="pt-BR" sz="2400" b="1" dirty="0"/>
              <a:t>o requerente </a:t>
            </a:r>
            <a:r>
              <a:rPr lang="pt-BR" sz="2400" b="1" dirty="0" smtClean="0"/>
              <a:t>poderá </a:t>
            </a:r>
            <a:r>
              <a:rPr lang="pt-BR" sz="2400" b="1" dirty="0"/>
              <a:t>interpor recurso</a:t>
            </a:r>
            <a:r>
              <a:rPr lang="pt-BR" sz="2400" dirty="0"/>
              <a:t>  à autoridade hierarquicamente </a:t>
            </a:r>
            <a:r>
              <a:rPr lang="pt-BR" sz="2400" dirty="0" smtClean="0"/>
              <a:t>superior e a outras instâncias superiores. </a:t>
            </a:r>
            <a:r>
              <a:rPr lang="en-US" sz="2400" dirty="0" smtClean="0"/>
              <a:t>(</a:t>
            </a:r>
            <a:r>
              <a:rPr lang="en-US" sz="2400" i="1" dirty="0" smtClean="0"/>
              <a:t>art. 15 a 20</a:t>
            </a:r>
            <a:r>
              <a:rPr lang="en-US" sz="2400" dirty="0" smtClean="0"/>
              <a:t>)</a:t>
            </a:r>
            <a:endParaRPr lang="pt-BR" sz="2400" dirty="0" smtClean="0"/>
          </a:p>
          <a:p>
            <a:endParaRPr lang="pt-BR" sz="2400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410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TCE">
  <a:themeElements>
    <a:clrScheme name="Fluxo 1">
      <a:dk1>
        <a:srgbClr val="829934"/>
      </a:dk1>
      <a:lt1>
        <a:srgbClr val="FFFFFF"/>
      </a:lt1>
      <a:dk2>
        <a:srgbClr val="3F7D2B"/>
      </a:dk2>
      <a:lt2>
        <a:srgbClr val="DBE6B6"/>
      </a:lt2>
      <a:accent1>
        <a:srgbClr val="7E9532"/>
      </a:accent1>
      <a:accent2>
        <a:srgbClr val="A7C34D"/>
      </a:accent2>
      <a:accent3>
        <a:srgbClr val="FFFFFF"/>
      </a:accent3>
      <a:accent4>
        <a:srgbClr val="6E822B"/>
      </a:accent4>
      <a:accent5>
        <a:srgbClr val="C0C8AD"/>
      </a:accent5>
      <a:accent6>
        <a:srgbClr val="97B045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Fluxo 1">
        <a:dk1>
          <a:srgbClr val="829934"/>
        </a:dk1>
        <a:lt1>
          <a:srgbClr val="FFFFFF"/>
        </a:lt1>
        <a:dk2>
          <a:srgbClr val="3F7D2B"/>
        </a:dk2>
        <a:lt2>
          <a:srgbClr val="DBE6B6"/>
        </a:lt2>
        <a:accent1>
          <a:srgbClr val="7E9532"/>
        </a:accent1>
        <a:accent2>
          <a:srgbClr val="A7C34D"/>
        </a:accent2>
        <a:accent3>
          <a:srgbClr val="FFFFFF"/>
        </a:accent3>
        <a:accent4>
          <a:srgbClr val="6E822B"/>
        </a:accent4>
        <a:accent5>
          <a:srgbClr val="C0C8AD"/>
        </a:accent5>
        <a:accent6>
          <a:srgbClr val="97B045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7972</TotalTime>
  <Words>973</Words>
  <Application>Microsoft Office PowerPoint</Application>
  <PresentationFormat>Apresentação na tela (4:3)</PresentationFormat>
  <Paragraphs>113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Wingdings 2</vt:lpstr>
      <vt:lpstr>TemaTCE</vt:lpstr>
      <vt:lpstr>Lei de Acesso a Informação </vt:lpstr>
      <vt:lpstr>Agenda</vt:lpstr>
      <vt:lpstr>Contexto Atual</vt:lpstr>
      <vt:lpstr>Previsão Legal do Acesso à Informação </vt:lpstr>
      <vt:lpstr>Marco Regulatório</vt:lpstr>
      <vt:lpstr>Diretrizes Gerais (art. 3o)</vt:lpstr>
      <vt:lpstr>Transparência Ativa (art. 8o) Obrigações mínimas de divulgação</vt:lpstr>
      <vt:lpstr>Dados Abertos (art. 8o, § 3º, inciso II)</vt:lpstr>
      <vt:lpstr>Transparência Passiva (art. 10o a 14o)  Pedido de Informação</vt:lpstr>
      <vt:lpstr>Serviço de Informação ao Cidadão – SIC (art. 9o)</vt:lpstr>
      <vt:lpstr>Recomendação para regulamentação da LAI</vt:lpstr>
      <vt:lpstr>Avaliação da Aplicação da LAI no RN</vt:lpstr>
      <vt:lpstr>Avaliação da Aplicação da LAI no RN</vt:lpstr>
      <vt:lpstr>Considerações Finais</vt:lpstr>
      <vt:lpstr>OBRIGADO!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Boas práticas de segurança na utilização de TI</dc:title>
  <dc:creator>.</dc:creator>
  <cp:lastModifiedBy>Andre Gustavo</cp:lastModifiedBy>
  <cp:revision>270</cp:revision>
  <dcterms:created xsi:type="dcterms:W3CDTF">2012-03-14T14:11:35Z</dcterms:created>
  <dcterms:modified xsi:type="dcterms:W3CDTF">2017-02-22T03:25:29Z</dcterms:modified>
</cp:coreProperties>
</file>